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8" r:id="rId2"/>
    <p:sldId id="275" r:id="rId3"/>
    <p:sldId id="276" r:id="rId4"/>
    <p:sldId id="277" r:id="rId5"/>
    <p:sldId id="284" r:id="rId6"/>
    <p:sldId id="285" r:id="rId7"/>
    <p:sldId id="278" r:id="rId8"/>
    <p:sldId id="286" r:id="rId9"/>
    <p:sldId id="287" r:id="rId10"/>
    <p:sldId id="288" r:id="rId11"/>
    <p:sldId id="290" r:id="rId12"/>
    <p:sldId id="289" r:id="rId13"/>
    <p:sldId id="291" r:id="rId14"/>
    <p:sldId id="292" r:id="rId15"/>
    <p:sldId id="293" r:id="rId16"/>
    <p:sldId id="297" r:id="rId17"/>
    <p:sldId id="294" r:id="rId18"/>
    <p:sldId id="295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294" autoAdjust="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3/6/2023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3/6/2023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3/6/2023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3/6/2023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3/6/2023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3/6/2023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3/6/2023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3/6/2023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1149291"/>
            <a:ext cx="4846320" cy="3800213"/>
          </a:xfrm>
        </p:spPr>
        <p:txBody>
          <a:bodyPr>
            <a:normAutofit fontScale="90000"/>
          </a:bodyPr>
          <a:lstStyle/>
          <a:p>
            <a:r>
              <a:rPr lang="en-US" dirty="0"/>
              <a:t>Crisis Communications: Responding to the Media &amp; the Public in Emergency Situations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025006"/>
            <a:ext cx="4846320" cy="80494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Kim Biggs</a:t>
            </a:r>
          </a:p>
          <a:p>
            <a:r>
              <a:rPr lang="en-US" dirty="0"/>
              <a:t>Public Information Officer</a:t>
            </a:r>
          </a:p>
          <a:p>
            <a:r>
              <a:rPr lang="en-US" dirty="0"/>
              <a:t>Illinois Environmental Protection Agency</a:t>
            </a: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Argonne National Laboratory:  </a:t>
            </a:r>
            <a:br>
              <a:rPr lang="en-US" dirty="0"/>
            </a:br>
            <a:r>
              <a:rPr lang="en-US" dirty="0"/>
              <a:t>Risk Communication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2/23/23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Crisis Communications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2AB03C0B-BF8A-41DD-B8C8-9DC8AF065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820" y="1467578"/>
            <a:ext cx="5814049" cy="472703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500" b="1" dirty="0"/>
              <a:t>Ten Commandments of Good Media Relations</a:t>
            </a:r>
          </a:p>
          <a:p>
            <a:pPr marL="0" indent="0" algn="ctr">
              <a:buNone/>
            </a:pPr>
            <a:endParaRPr lang="en-US" sz="2100" b="1" dirty="0"/>
          </a:p>
          <a:p>
            <a:pPr marL="1437894" lvl="4" indent="-514350">
              <a:buFont typeface="+mj-lt"/>
              <a:buAutoNum type="arabicPeriod"/>
            </a:pPr>
            <a:r>
              <a:rPr lang="en-US" sz="2800" dirty="0"/>
              <a:t>Be Honest</a:t>
            </a:r>
          </a:p>
          <a:p>
            <a:pPr marL="1437894" lvl="4" indent="-514350">
              <a:buFont typeface="+mj-lt"/>
              <a:buAutoNum type="arabicPeriod"/>
            </a:pPr>
            <a:r>
              <a:rPr lang="en-US" sz="2800" dirty="0"/>
              <a:t>Be Concise</a:t>
            </a:r>
          </a:p>
          <a:p>
            <a:pPr marL="1437894" lvl="4" indent="-514350">
              <a:buFont typeface="+mj-lt"/>
              <a:buAutoNum type="arabicPeriod"/>
            </a:pPr>
            <a:r>
              <a:rPr lang="en-US" sz="2800" dirty="0"/>
              <a:t>Be Available</a:t>
            </a:r>
          </a:p>
          <a:p>
            <a:pPr marL="1437894" lvl="4" indent="-514350">
              <a:buFont typeface="+mj-lt"/>
              <a:buAutoNum type="arabicPeriod"/>
            </a:pPr>
            <a:r>
              <a:rPr lang="en-US" sz="2800" dirty="0"/>
              <a:t>Be Timely</a:t>
            </a:r>
          </a:p>
          <a:p>
            <a:pPr marL="1437894" lvl="4" indent="-514350">
              <a:buFont typeface="+mj-lt"/>
              <a:buAutoNum type="arabicPeriod"/>
            </a:pPr>
            <a:r>
              <a:rPr lang="en-US" sz="2800" dirty="0"/>
              <a:t>Be Fair</a:t>
            </a:r>
          </a:p>
          <a:p>
            <a:pPr marL="1437894" lvl="4" indent="-514350">
              <a:buFont typeface="+mj-lt"/>
              <a:buAutoNum type="arabicPeriod"/>
            </a:pPr>
            <a:r>
              <a:rPr lang="en-US" sz="2800" dirty="0"/>
              <a:t>Be Flexible</a:t>
            </a:r>
          </a:p>
          <a:p>
            <a:pPr marL="1437894" lvl="4" indent="-514350">
              <a:buFont typeface="+mj-lt"/>
              <a:buAutoNum type="arabicPeriod"/>
            </a:pPr>
            <a:r>
              <a:rPr lang="en-US" sz="2800" dirty="0"/>
              <a:t>Be Objective</a:t>
            </a:r>
          </a:p>
          <a:p>
            <a:pPr marL="1437894" lvl="4" indent="-514350">
              <a:buFont typeface="+mj-lt"/>
              <a:buAutoNum type="arabicPeriod"/>
            </a:pPr>
            <a:r>
              <a:rPr lang="en-US" sz="2800" dirty="0"/>
              <a:t>Be Positive</a:t>
            </a:r>
          </a:p>
          <a:p>
            <a:pPr marL="1437894" lvl="4" indent="-514350">
              <a:buFont typeface="+mj-lt"/>
              <a:buAutoNum type="arabicPeriod"/>
            </a:pPr>
            <a:r>
              <a:rPr lang="en-US" sz="2800" dirty="0"/>
              <a:t>Be Informed</a:t>
            </a:r>
          </a:p>
          <a:p>
            <a:pPr marL="1437894" lvl="4" indent="-514350">
              <a:buFont typeface="+mj-lt"/>
              <a:buAutoNum type="arabicPeriod"/>
            </a:pPr>
            <a:r>
              <a:rPr lang="en-US" sz="2800" dirty="0"/>
              <a:t>Be Professional</a:t>
            </a:r>
          </a:p>
        </p:txBody>
      </p:sp>
    </p:spTree>
    <p:extLst>
      <p:ext uri="{BB962C8B-B14F-4D97-AF65-F5344CB8AC3E}">
        <p14:creationId xmlns:p14="http://schemas.microsoft.com/office/powerpoint/2010/main" val="16610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Argonne National Laboratory:  </a:t>
            </a:r>
            <a:br>
              <a:rPr lang="en-US" dirty="0"/>
            </a:br>
            <a:r>
              <a:rPr lang="en-US" dirty="0"/>
              <a:t>Risk Communication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2/23/23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Crisis Communications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2AB03C0B-BF8A-41DD-B8C8-9DC8AF065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7" y="1459653"/>
            <a:ext cx="9371948" cy="472703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600" b="1" dirty="0"/>
              <a:t>DO when talking to the Media</a:t>
            </a:r>
          </a:p>
          <a:p>
            <a:r>
              <a:rPr lang="en-US" sz="2800" dirty="0"/>
              <a:t>Take your time</a:t>
            </a:r>
          </a:p>
          <a:p>
            <a:r>
              <a:rPr lang="en-US" sz="2800" dirty="0"/>
              <a:t>Think before you answer</a:t>
            </a:r>
          </a:p>
          <a:p>
            <a:r>
              <a:rPr lang="en-US" sz="2800" dirty="0"/>
              <a:t>Say if you don’t know</a:t>
            </a:r>
          </a:p>
          <a:p>
            <a:r>
              <a:rPr lang="en-US" sz="2800" dirty="0"/>
              <a:t>Stick to the facts</a:t>
            </a:r>
          </a:p>
          <a:p>
            <a:r>
              <a:rPr lang="en-US" sz="2800" dirty="0"/>
              <a:t>Say if you can’t answer – explain why</a:t>
            </a:r>
          </a:p>
          <a:p>
            <a:r>
              <a:rPr lang="en-US" sz="2800" dirty="0"/>
              <a:t>Talk only about your area of expertise</a:t>
            </a:r>
          </a:p>
          <a:p>
            <a:r>
              <a:rPr lang="en-US" sz="2800" dirty="0"/>
              <a:t>Assume everything is “on the record” and is being recorded</a:t>
            </a:r>
          </a:p>
          <a:p>
            <a:r>
              <a:rPr lang="en-US" sz="2800" dirty="0"/>
              <a:t>Maintain eye contact with the reporter</a:t>
            </a:r>
          </a:p>
          <a:p>
            <a:r>
              <a:rPr lang="en-US" sz="2800" dirty="0"/>
              <a:t>Be firm, fair, and honest</a:t>
            </a:r>
          </a:p>
        </p:txBody>
      </p:sp>
    </p:spTree>
    <p:extLst>
      <p:ext uri="{BB962C8B-B14F-4D97-AF65-F5344CB8AC3E}">
        <p14:creationId xmlns:p14="http://schemas.microsoft.com/office/powerpoint/2010/main" val="141765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Argonne National Laboratory:  </a:t>
            </a:r>
            <a:br>
              <a:rPr lang="en-US" dirty="0"/>
            </a:br>
            <a:r>
              <a:rPr lang="en-US" dirty="0"/>
              <a:t>Risk Communication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2/23/23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Crisis Communications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2AB03C0B-BF8A-41DD-B8C8-9DC8AF065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7" y="1459653"/>
            <a:ext cx="9371948" cy="472703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600" b="1" dirty="0"/>
              <a:t>DO NOT when talking to the Media</a:t>
            </a:r>
          </a:p>
          <a:p>
            <a:r>
              <a:rPr lang="en-US" sz="2800" dirty="0"/>
              <a:t>Lie, guess, or speculate</a:t>
            </a:r>
          </a:p>
          <a:p>
            <a:r>
              <a:rPr lang="en-US" sz="2800" dirty="0"/>
              <a:t>Get upset or angry</a:t>
            </a:r>
          </a:p>
          <a:p>
            <a:r>
              <a:rPr lang="en-US" sz="2800" dirty="0"/>
              <a:t>Use acronyms or jargon</a:t>
            </a:r>
          </a:p>
          <a:p>
            <a:r>
              <a:rPr lang="en-US" sz="2800" dirty="0"/>
              <a:t>Talk about protected information</a:t>
            </a:r>
          </a:p>
          <a:p>
            <a:r>
              <a:rPr lang="en-US" sz="2800" dirty="0"/>
              <a:t>Talk about information outside of your area of expertise</a:t>
            </a:r>
          </a:p>
          <a:p>
            <a:r>
              <a:rPr lang="en-US" sz="2800" dirty="0"/>
              <a:t>Repeat negative words from questions</a:t>
            </a:r>
          </a:p>
          <a:p>
            <a:r>
              <a:rPr lang="en-US" sz="2800" dirty="0"/>
              <a:t>Play favorites with reporters</a:t>
            </a:r>
          </a:p>
          <a:p>
            <a:r>
              <a:rPr lang="en-US" sz="2800" dirty="0"/>
              <a:t>Say “no comment”</a:t>
            </a:r>
          </a:p>
          <a:p>
            <a:r>
              <a:rPr lang="en-US" sz="2800" dirty="0"/>
              <a:t>Introduce new issues or subjects</a:t>
            </a:r>
          </a:p>
        </p:txBody>
      </p:sp>
    </p:spTree>
    <p:extLst>
      <p:ext uri="{BB962C8B-B14F-4D97-AF65-F5344CB8AC3E}">
        <p14:creationId xmlns:p14="http://schemas.microsoft.com/office/powerpoint/2010/main" val="81644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FEMA National Incident Management System (NIMS)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2/23/23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Crisis Communications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2AB03C0B-BF8A-41DD-B8C8-9DC8AF065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7" y="1735015"/>
            <a:ext cx="9371948" cy="4451668"/>
          </a:xfrm>
        </p:spPr>
        <p:txBody>
          <a:bodyPr>
            <a:normAutofit/>
          </a:bodyPr>
          <a:lstStyle/>
          <a:p>
            <a:r>
              <a:rPr lang="en-US" sz="2800" dirty="0"/>
              <a:t>Who is affected?</a:t>
            </a:r>
          </a:p>
          <a:p>
            <a:r>
              <a:rPr lang="en-US" sz="2800" dirty="0"/>
              <a:t>What is happening?</a:t>
            </a:r>
          </a:p>
          <a:p>
            <a:r>
              <a:rPr lang="en-US" sz="2800" dirty="0"/>
              <a:t>When did this or will this happen?</a:t>
            </a:r>
          </a:p>
          <a:p>
            <a:r>
              <a:rPr lang="en-US" sz="2800" dirty="0"/>
              <a:t>Where is it occurring?</a:t>
            </a:r>
          </a:p>
          <a:p>
            <a:r>
              <a:rPr lang="en-US" sz="2800" dirty="0"/>
              <a:t>Why should people care?</a:t>
            </a:r>
          </a:p>
        </p:txBody>
      </p:sp>
    </p:spTree>
    <p:extLst>
      <p:ext uri="{BB962C8B-B14F-4D97-AF65-F5344CB8AC3E}">
        <p14:creationId xmlns:p14="http://schemas.microsoft.com/office/powerpoint/2010/main" val="60316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FEMA National Incident Management System (NIMS)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2/23/23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Crisis Communications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2AB03C0B-BF8A-41DD-B8C8-9DC8AF065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7" y="1688253"/>
            <a:ext cx="9371948" cy="44984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Helpful Tips:</a:t>
            </a:r>
          </a:p>
          <a:p>
            <a:r>
              <a:rPr lang="en-US" sz="2800" dirty="0"/>
              <a:t>Express empathy</a:t>
            </a:r>
          </a:p>
          <a:p>
            <a:r>
              <a:rPr lang="en-US" sz="2800" dirty="0"/>
              <a:t>Be helpful</a:t>
            </a:r>
          </a:p>
          <a:p>
            <a:r>
              <a:rPr lang="en-US" sz="2800" dirty="0"/>
              <a:t>Use plain language</a:t>
            </a:r>
          </a:p>
          <a:p>
            <a:r>
              <a:rPr lang="en-US" sz="2800" dirty="0"/>
              <a:t>Avoid clichés</a:t>
            </a:r>
          </a:p>
          <a:p>
            <a:r>
              <a:rPr lang="en-US" sz="2800" dirty="0"/>
              <a:t>Promote action</a:t>
            </a:r>
          </a:p>
          <a:p>
            <a:r>
              <a:rPr lang="en-US" sz="2800" dirty="0"/>
              <a:t>Show respect</a:t>
            </a:r>
          </a:p>
          <a:p>
            <a:r>
              <a:rPr lang="en-US" sz="2800" dirty="0"/>
              <a:t>Promote collaboration</a:t>
            </a:r>
          </a:p>
        </p:txBody>
      </p:sp>
    </p:spTree>
    <p:extLst>
      <p:ext uri="{BB962C8B-B14F-4D97-AF65-F5344CB8AC3E}">
        <p14:creationId xmlns:p14="http://schemas.microsoft.com/office/powerpoint/2010/main" val="98538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Center for Risk Communication</a:t>
            </a:r>
            <a:br>
              <a:rPr lang="en-US" dirty="0"/>
            </a:br>
            <a:r>
              <a:rPr lang="en-US" dirty="0"/>
              <a:t>Dr. Vincent </a:t>
            </a:r>
            <a:r>
              <a:rPr lang="en-US" dirty="0" err="1"/>
              <a:t>Covello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2/23/23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Crisis Communications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8CC53F-698E-4FC4-8E8E-5ECB5CED2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314" y="1459653"/>
            <a:ext cx="6795371" cy="497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6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2/23/23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Crisis Communications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xmlns="" id="{48618223-D2F6-4D1B-8AEC-BF793FCAADA3}"/>
              </a:ext>
            </a:extLst>
          </p:cNvPr>
          <p:cNvSpPr txBox="1"/>
          <p:nvPr/>
        </p:nvSpPr>
        <p:spPr>
          <a:xfrm>
            <a:off x="1464244" y="1271240"/>
            <a:ext cx="9491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b="0" i="0" u="none" strike="noStrike" baseline="0">
              <a:latin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066CD19-C57A-435B-B596-0B83E09621E5}"/>
              </a:ext>
            </a:extLst>
          </p:cNvPr>
          <p:cNvSpPr txBox="1"/>
          <p:nvPr/>
        </p:nvSpPr>
        <p:spPr>
          <a:xfrm>
            <a:off x="3049859" y="3344919"/>
            <a:ext cx="60997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000" b="0" i="0" u="none" strike="noStrike" baseline="0" dirty="0">
              <a:latin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8FA3DDC-F680-4022-9BD4-3784DB975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221" y="201392"/>
            <a:ext cx="7763558" cy="628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6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Center for Risk Communication</a:t>
            </a:r>
            <a:br>
              <a:rPr lang="en-US" dirty="0"/>
            </a:br>
            <a:r>
              <a:rPr lang="en-US" dirty="0"/>
              <a:t>Message Mapping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2/23/23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Crisis Communications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2AB03C0B-BF8A-41DD-B8C8-9DC8AF065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7" y="1688253"/>
            <a:ext cx="9371948" cy="44984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Seven Steps:</a:t>
            </a:r>
          </a:p>
          <a:p>
            <a:r>
              <a:rPr lang="en-US" sz="2800" dirty="0"/>
              <a:t>Identify your stakeholders</a:t>
            </a:r>
          </a:p>
          <a:p>
            <a:r>
              <a:rPr lang="en-US" sz="2800" dirty="0"/>
              <a:t>Identify specific concerns of those stakeholders</a:t>
            </a:r>
          </a:p>
          <a:p>
            <a:r>
              <a:rPr lang="en-US" sz="2800" dirty="0"/>
              <a:t>Identify common general concerns</a:t>
            </a:r>
          </a:p>
          <a:p>
            <a:r>
              <a:rPr lang="en-US" sz="2800" dirty="0"/>
              <a:t>Develop key messages</a:t>
            </a:r>
          </a:p>
          <a:p>
            <a:r>
              <a:rPr lang="en-US" sz="2800" dirty="0"/>
              <a:t>Develop Supporting facts for each key message</a:t>
            </a:r>
          </a:p>
          <a:p>
            <a:r>
              <a:rPr lang="en-US" sz="2800" dirty="0"/>
              <a:t>Testing your messages</a:t>
            </a:r>
          </a:p>
          <a:p>
            <a:r>
              <a:rPr lang="en-US" sz="2800" dirty="0"/>
              <a:t>Plan to deliver your messages</a:t>
            </a:r>
          </a:p>
        </p:txBody>
      </p:sp>
    </p:spTree>
    <p:extLst>
      <p:ext uri="{BB962C8B-B14F-4D97-AF65-F5344CB8AC3E}">
        <p14:creationId xmlns:p14="http://schemas.microsoft.com/office/powerpoint/2010/main" val="78557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5" y="1382992"/>
            <a:ext cx="9371949" cy="347776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Center for Risk Communication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Dr. Vincent </a:t>
            </a:r>
            <a:r>
              <a:rPr lang="en-US" dirty="0" err="1"/>
              <a:t>Covello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“Message Mapping Template or Example”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2/23/23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Crisis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269424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www.epa.gov/waterutilityresponse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2/23/23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Crisis Communications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D44698C-864F-46B0-AA3E-3779481CAB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90" t="12337" r="29737" b="28068"/>
          <a:stretch/>
        </p:blipFill>
        <p:spPr>
          <a:xfrm>
            <a:off x="3128628" y="1747375"/>
            <a:ext cx="5934743" cy="459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1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Crisis Communications: Responding to the Media &amp; the Public in Emergency Situations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00" b="0" i="0" u="none" strike="noStrike" baseline="0" dirty="0">
              <a:latin typeface="Arial" panose="020B0604020202020204" pitchFamily="34" charset="0"/>
            </a:endParaRPr>
          </a:p>
          <a:p>
            <a:r>
              <a:rPr lang="en-US" dirty="0"/>
              <a:t>Have you ever struggled to know what to say and how much information to give out during an emergency? </a:t>
            </a:r>
          </a:p>
          <a:p>
            <a:r>
              <a:rPr lang="en-US" dirty="0"/>
              <a:t>Introduction</a:t>
            </a:r>
          </a:p>
          <a:p>
            <a:r>
              <a:rPr lang="en-US" dirty="0"/>
              <a:t>Emergencies</a:t>
            </a:r>
          </a:p>
          <a:p>
            <a:r>
              <a:rPr lang="en-US" dirty="0"/>
              <a:t>U.S. EPA Emergency Preparations</a:t>
            </a:r>
          </a:p>
          <a:p>
            <a:r>
              <a:rPr lang="en-US" dirty="0"/>
              <a:t>Examples from Past Trainings</a:t>
            </a:r>
          </a:p>
          <a:p>
            <a:pPr lvl="1"/>
            <a:r>
              <a:rPr lang="en-US" dirty="0"/>
              <a:t>Risk Communication Program</a:t>
            </a:r>
          </a:p>
          <a:p>
            <a:pPr lvl="1"/>
            <a:r>
              <a:rPr lang="en-US" dirty="0"/>
              <a:t>FEMA National Incident Management System Training</a:t>
            </a:r>
          </a:p>
          <a:p>
            <a:pPr lvl="1"/>
            <a:r>
              <a:rPr lang="en-US" dirty="0"/>
              <a:t>Message Mapping</a:t>
            </a:r>
          </a:p>
          <a:p>
            <a:r>
              <a:rPr lang="en-US" dirty="0"/>
              <a:t>Resources and Contact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2/23/23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Crisis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2/23/23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Crisis Communications</a:t>
            </a:r>
          </a:p>
        </p:txBody>
      </p:sp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C9D3F5E0-629D-480F-987B-E7AD64D5DA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450" y="280958"/>
            <a:ext cx="3777100" cy="4889051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FC409E1D-EA40-4D25-9DEE-4D574DF8F1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4" r="5078" b="2255"/>
          <a:stretch/>
        </p:blipFill>
        <p:spPr>
          <a:xfrm>
            <a:off x="205201" y="1431648"/>
            <a:ext cx="3777100" cy="4889052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C0DEBFF6-B1B2-429E-9A18-F810043B4E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896" y="1431648"/>
            <a:ext cx="3777903" cy="488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0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5" y="690138"/>
            <a:ext cx="9371949" cy="5122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Illinois EPA Field Offices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2/23/23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Crisis Communications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9CDC24D8-C959-48D5-B2AE-3314C4AFB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969404"/>
              </p:ext>
            </p:extLst>
          </p:nvPr>
        </p:nvGraphicFramePr>
        <p:xfrm>
          <a:off x="2147936" y="1423189"/>
          <a:ext cx="7896126" cy="4985408"/>
        </p:xfrm>
        <a:graphic>
          <a:graphicData uri="http://schemas.openxmlformats.org/drawingml/2006/table">
            <a:tbl>
              <a:tblPr/>
              <a:tblGrid>
                <a:gridCol w="3948063">
                  <a:extLst>
                    <a:ext uri="{9D8B030D-6E8A-4147-A177-3AD203B41FA5}">
                      <a16:colId xmlns:a16="http://schemas.microsoft.com/office/drawing/2014/main" xmlns="" val="2572988630"/>
                    </a:ext>
                  </a:extLst>
                </a:gridCol>
                <a:gridCol w="3948063">
                  <a:extLst>
                    <a:ext uri="{9D8B030D-6E8A-4147-A177-3AD203B41FA5}">
                      <a16:colId xmlns:a16="http://schemas.microsoft.com/office/drawing/2014/main" xmlns="" val="880889664"/>
                    </a:ext>
                  </a:extLst>
                </a:gridCol>
              </a:tblGrid>
              <a:tr h="12223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2125 South First Street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 b="1">
                          <a:effectLst/>
                        </a:rPr>
                        <a:t>Champaign</a:t>
                      </a:r>
                      <a:r>
                        <a:rPr lang="en-US" sz="1800">
                          <a:effectLst/>
                        </a:rPr>
                        <a:t>, IL 61820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(217) 278-5800</a:t>
                      </a:r>
                    </a:p>
                  </a:txBody>
                  <a:tcPr marL="74536" marR="74536" marT="74536" marB="7453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800" dirty="0">
                          <a:effectLst/>
                        </a:rPr>
                        <a:t>1101 </a:t>
                      </a:r>
                      <a:r>
                        <a:rPr lang="fr-FR" sz="1800" dirty="0" err="1">
                          <a:effectLst/>
                        </a:rPr>
                        <a:t>Eastport</a:t>
                      </a:r>
                      <a:r>
                        <a:rPr lang="fr-FR" sz="1800" dirty="0">
                          <a:effectLst/>
                        </a:rPr>
                        <a:t> Plaza Drive</a:t>
                      </a:r>
                      <a:br>
                        <a:rPr lang="fr-FR" sz="1800" dirty="0">
                          <a:effectLst/>
                        </a:rPr>
                      </a:br>
                      <a:r>
                        <a:rPr lang="fr-FR" sz="1800" dirty="0">
                          <a:effectLst/>
                        </a:rPr>
                        <a:t>Suite 100</a:t>
                      </a:r>
                      <a:br>
                        <a:rPr lang="fr-FR" sz="1800" dirty="0">
                          <a:effectLst/>
                        </a:rPr>
                      </a:br>
                      <a:r>
                        <a:rPr lang="fr-FR" sz="1800" b="1" dirty="0" err="1">
                          <a:effectLst/>
                        </a:rPr>
                        <a:t>Collinsville</a:t>
                      </a:r>
                      <a:r>
                        <a:rPr lang="fr-FR" sz="1800" dirty="0">
                          <a:effectLst/>
                        </a:rPr>
                        <a:t>, IL 62234</a:t>
                      </a:r>
                      <a:br>
                        <a:rPr lang="fr-FR" sz="1800" dirty="0">
                          <a:effectLst/>
                        </a:rPr>
                      </a:br>
                      <a:r>
                        <a:rPr lang="fr-FR" sz="1800" dirty="0">
                          <a:effectLst/>
                        </a:rPr>
                        <a:t>(618) 346-5120</a:t>
                      </a:r>
                    </a:p>
                  </a:txBody>
                  <a:tcPr marL="74536" marR="74536" marT="74536" marB="7453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92902482"/>
                  </a:ext>
                </a:extLst>
              </a:tr>
              <a:tr h="954057">
                <a:tc>
                  <a:txBody>
                    <a:bodyPr/>
                    <a:lstStyle/>
                    <a:p>
                      <a:pPr algn="ctr" fontAlgn="t"/>
                      <a:r>
                        <a:rPr lang="fr-FR" sz="1800">
                          <a:effectLst/>
                        </a:rPr>
                        <a:t>9511 W. Harrison Street</a:t>
                      </a:r>
                      <a:br>
                        <a:rPr lang="fr-FR" sz="1800">
                          <a:effectLst/>
                        </a:rPr>
                      </a:br>
                      <a:r>
                        <a:rPr lang="fr-FR" sz="1800" b="1">
                          <a:effectLst/>
                        </a:rPr>
                        <a:t>Des Plaines</a:t>
                      </a:r>
                      <a:r>
                        <a:rPr lang="fr-FR" sz="1800">
                          <a:effectLst/>
                        </a:rPr>
                        <a:t>, IL 60016</a:t>
                      </a:r>
                      <a:br>
                        <a:rPr lang="fr-FR" sz="1800">
                          <a:effectLst/>
                        </a:rPr>
                      </a:br>
                      <a:r>
                        <a:rPr lang="fr-FR" sz="1800">
                          <a:effectLst/>
                        </a:rPr>
                        <a:t>(847) 294-4000</a:t>
                      </a:r>
                    </a:p>
                  </a:txBody>
                  <a:tcPr marL="74536" marR="74536" marT="74536" marB="7453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595 South State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b="1" dirty="0">
                          <a:effectLst/>
                        </a:rPr>
                        <a:t>Elgin</a:t>
                      </a:r>
                      <a:r>
                        <a:rPr lang="en-US" sz="1800" dirty="0">
                          <a:effectLst/>
                        </a:rPr>
                        <a:t>, IL 60123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(847) 608-3131</a:t>
                      </a:r>
                    </a:p>
                  </a:txBody>
                  <a:tcPr marL="74536" marR="74536" marT="74536" marB="7453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5267413"/>
                  </a:ext>
                </a:extLst>
              </a:tr>
              <a:tr h="12223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2309 W. Main Street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 b="1">
                          <a:effectLst/>
                        </a:rPr>
                        <a:t>Marion</a:t>
                      </a:r>
                      <a:r>
                        <a:rPr lang="en-US" sz="1800">
                          <a:effectLst/>
                        </a:rPr>
                        <a:t>, IL 62959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(618) 993-7200</a:t>
                      </a:r>
                      <a:br>
                        <a:rPr lang="en-US" sz="1800">
                          <a:effectLst/>
                        </a:rPr>
                      </a:br>
                      <a:endParaRPr lang="en-US" sz="1800">
                        <a:effectLst/>
                      </a:endParaRPr>
                    </a:p>
                  </a:txBody>
                  <a:tcPr marL="74536" marR="74536" marT="74536" marB="7453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412 SW Washington Street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Suite D</a:t>
                      </a:r>
                      <a:r>
                        <a:rPr lang="en-US" sz="1800" b="1" dirty="0">
                          <a:effectLst/>
                        </a:rPr>
                        <a:t/>
                      </a:r>
                      <a:br>
                        <a:rPr lang="en-US" sz="1800" b="1" dirty="0">
                          <a:effectLst/>
                        </a:rPr>
                      </a:br>
                      <a:r>
                        <a:rPr lang="en-US" sz="1800" b="1" dirty="0">
                          <a:effectLst/>
                        </a:rPr>
                        <a:t>Peoria </a:t>
                      </a:r>
                      <a:r>
                        <a:rPr lang="en-US" sz="1800" dirty="0">
                          <a:effectLst/>
                        </a:rPr>
                        <a:t>, IL 61602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(309) 671-3022</a:t>
                      </a:r>
                    </a:p>
                  </a:txBody>
                  <a:tcPr marL="74536" marR="74536" marT="74536" marB="7453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8919657"/>
                  </a:ext>
                </a:extLst>
              </a:tr>
              <a:tr h="12223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4302 North Main Street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 b="1">
                          <a:effectLst/>
                        </a:rPr>
                        <a:t>Rockford</a:t>
                      </a:r>
                      <a:r>
                        <a:rPr lang="en-US" sz="1800">
                          <a:effectLst/>
                        </a:rPr>
                        <a:t>, IL 61103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(815) 987-7760</a:t>
                      </a:r>
                      <a:br>
                        <a:rPr lang="en-US" sz="1800">
                          <a:effectLst/>
                        </a:rPr>
                      </a:br>
                      <a:endParaRPr lang="en-US" sz="1800">
                        <a:effectLst/>
                      </a:endParaRPr>
                    </a:p>
                  </a:txBody>
                  <a:tcPr marL="74536" marR="74536" marT="74536" marB="7453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</a:rPr>
                        <a:t>HEADQUARTERS: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1021 North Grand Avenue East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</a:rPr>
                        <a:t>Springfield</a:t>
                      </a:r>
                      <a:r>
                        <a:rPr lang="en-US" sz="1800" dirty="0">
                          <a:effectLst/>
                        </a:rPr>
                        <a:t>, IL 62702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(217) 782-3397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 marL="74536" marR="74536" marT="74536" marB="7453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32871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5" y="690138"/>
            <a:ext cx="9371949" cy="5122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Illinois EPA Public Water Supply Offices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2/23/23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Crisis Communications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850C9A7D-6439-428D-9361-B40F04A3A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4" y="1485900"/>
            <a:ext cx="2809875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807E524D-3931-4129-A00E-D2ABCDA9F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232" y="1695450"/>
            <a:ext cx="16002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5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5" y="690138"/>
            <a:ext cx="9371949" cy="5122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Illinois EPA Public Water Supply Office Contacts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2/23/23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Crisis Communications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9D16B1-011D-4DA9-8107-A9512FA36F9B}"/>
              </a:ext>
            </a:extLst>
          </p:cNvPr>
          <p:cNvSpPr txBox="1"/>
          <p:nvPr/>
        </p:nvSpPr>
        <p:spPr>
          <a:xfrm>
            <a:off x="1251284" y="1491916"/>
            <a:ext cx="45874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Rockford (815) 987-7760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Division of Public Water Supply</a:t>
            </a:r>
            <a:b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Regional Manager: Segundo Nallatan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Staff: Andrew Holloway and Fei Zhao</a:t>
            </a:r>
            <a:b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Groundwater Staff: Greg White</a:t>
            </a: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Elgin (847) 608-3131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/>
            </a:r>
            <a:b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Division of Public Water Supply</a:t>
            </a:r>
            <a:b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Regional Manager: Segundo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Nallata</a:t>
            </a:r>
            <a:endParaRPr lang="en-US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Staff: Grover Hopkins,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Dharmishtha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Patel, Dwayne Booker, and Gopi Ramanathan</a:t>
            </a: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Champaign (217) 278-5800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/>
            </a:r>
            <a:b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Fax: 217-278-5808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Division of Public Water Supply</a:t>
            </a:r>
            <a:b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Staff: Matt Talbert and Shane McCulley</a:t>
            </a: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57C024F-8866-47BA-B72E-0D62B394ED36}"/>
              </a:ext>
            </a:extLst>
          </p:cNvPr>
          <p:cNvSpPr txBox="1"/>
          <p:nvPr/>
        </p:nvSpPr>
        <p:spPr>
          <a:xfrm>
            <a:off x="6095999" y="1491916"/>
            <a:ext cx="458745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Springfield 217-557-8761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Division of Public Water Supply</a:t>
            </a:r>
            <a:b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Staff: John Bartolomucci, Mike Dragovich, and Jamie Cowles</a:t>
            </a: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Collinsville (618) 346-5120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Fax: 618-346-5155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Division of Public Water Supply</a:t>
            </a:r>
            <a:b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Regional Manager: Gayle Renth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Staff: Regan Taylor and James Blessman</a:t>
            </a: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Marion (618) 993-7200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Fax: 618-997-1281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Division of Public Water Supply</a:t>
            </a:r>
            <a:b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Regional Manager: Gayle Renth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Staff: Chris Johnston and John Kinder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13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5" y="690138"/>
            <a:ext cx="9371949" cy="5122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Illinois EPA Communications Contact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2/23/23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Crisis Communications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57C024F-8866-47BA-B72E-0D62B394ED36}"/>
              </a:ext>
            </a:extLst>
          </p:cNvPr>
          <p:cNvSpPr txBox="1"/>
          <p:nvPr/>
        </p:nvSpPr>
        <p:spPr>
          <a:xfrm>
            <a:off x="3802272" y="1957137"/>
            <a:ext cx="458745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Kim Biggs</a:t>
            </a:r>
          </a:p>
          <a:p>
            <a:pPr algn="ctr"/>
            <a:r>
              <a:rPr lang="en-US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Public Information Officer</a:t>
            </a:r>
          </a:p>
          <a:p>
            <a:pPr algn="ctr"/>
            <a:r>
              <a:rPr lang="en-US" sz="2800" dirty="0">
                <a:solidFill>
                  <a:srgbClr val="333333"/>
                </a:solidFill>
                <a:latin typeface="Roboto" panose="02000000000000000000" pitchFamily="2" charset="0"/>
              </a:rPr>
              <a:t>Illinois EPA</a:t>
            </a:r>
            <a:endParaRPr lang="en-US" sz="2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en-US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(217) 558-1536</a:t>
            </a:r>
          </a:p>
          <a:p>
            <a:pPr algn="ctr"/>
            <a:r>
              <a:rPr lang="en-US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Kim.Biggs@illinois.gov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68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Illinois EPA Tips for Speaking with the Public, Media, and other Officials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2/23/23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Crisis Communications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2AB03C0B-BF8A-41DD-B8C8-9DC8AF065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7" y="1688253"/>
            <a:ext cx="9371948" cy="449843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Use plain language</a:t>
            </a:r>
          </a:p>
          <a:p>
            <a:r>
              <a:rPr lang="en-US" sz="2800" dirty="0">
                <a:latin typeface="+mj-lt"/>
              </a:rPr>
              <a:t>Be concise</a:t>
            </a:r>
          </a:p>
          <a:p>
            <a:r>
              <a:rPr lang="en-US" sz="2800" dirty="0">
                <a:latin typeface="+mj-lt"/>
              </a:rPr>
              <a:t>Repeat your most important points</a:t>
            </a:r>
          </a:p>
          <a:p>
            <a:r>
              <a:rPr lang="en-US" sz="2800" b="1" dirty="0">
                <a:latin typeface="+mj-lt"/>
              </a:rPr>
              <a:t>Listen. </a:t>
            </a:r>
          </a:p>
          <a:p>
            <a:r>
              <a:rPr lang="en-US" sz="2800" dirty="0">
                <a:latin typeface="+mj-lt"/>
              </a:rPr>
              <a:t>DO NOT speak to issues you cannot address</a:t>
            </a:r>
          </a:p>
          <a:p>
            <a:r>
              <a:rPr lang="en-US" sz="2800" dirty="0">
                <a:latin typeface="+mj-lt"/>
              </a:rPr>
              <a:t>DO NOT speculate on hypothetical situations</a:t>
            </a:r>
          </a:p>
          <a:p>
            <a:r>
              <a:rPr lang="en-US" sz="2800" dirty="0">
                <a:latin typeface="+mj-lt"/>
              </a:rPr>
              <a:t>Think through how you will communicate certain ideas</a:t>
            </a:r>
          </a:p>
        </p:txBody>
      </p:sp>
    </p:spTree>
    <p:extLst>
      <p:ext uri="{BB962C8B-B14F-4D97-AF65-F5344CB8AC3E}">
        <p14:creationId xmlns:p14="http://schemas.microsoft.com/office/powerpoint/2010/main" val="99888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969449"/>
          </a:xfrm>
        </p:spPr>
        <p:txBody>
          <a:bodyPr/>
          <a:lstStyle/>
          <a:p>
            <a:pPr algn="ctr"/>
            <a:r>
              <a:rPr lang="en-US" dirty="0"/>
              <a:t>Illinois EPA Tips for Speaking Continued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2/23/23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Crisis Communications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2AB03C0B-BF8A-41DD-B8C8-9DC8AF065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7" y="1688253"/>
            <a:ext cx="9371948" cy="449843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In public settings, remember your body language</a:t>
            </a:r>
          </a:p>
          <a:p>
            <a:pPr lvl="1"/>
            <a:r>
              <a:rPr lang="en-US" sz="2400" dirty="0">
                <a:latin typeface="+mj-lt"/>
              </a:rPr>
              <a:t>DO NOT stand or sit with crossed arms</a:t>
            </a:r>
          </a:p>
          <a:p>
            <a:pPr lvl="1"/>
            <a:r>
              <a:rPr lang="en-US" sz="2400" dirty="0">
                <a:latin typeface="+mj-lt"/>
              </a:rPr>
              <a:t>Make eye contact </a:t>
            </a:r>
          </a:p>
          <a:p>
            <a:pPr lvl="1"/>
            <a:r>
              <a:rPr lang="en-US" sz="2400" dirty="0">
                <a:latin typeface="+mj-lt"/>
              </a:rPr>
              <a:t>Respect personal space</a:t>
            </a:r>
          </a:p>
          <a:p>
            <a:r>
              <a:rPr lang="en-US" sz="2800" dirty="0">
                <a:latin typeface="+mj-lt"/>
              </a:rPr>
              <a:t>Remain calm </a:t>
            </a:r>
          </a:p>
          <a:p>
            <a:pPr lvl="1"/>
            <a:r>
              <a:rPr lang="en-US" sz="2400" dirty="0">
                <a:latin typeface="+mj-lt"/>
              </a:rPr>
              <a:t>DO NOT become argumentative</a:t>
            </a:r>
          </a:p>
          <a:p>
            <a:pPr lvl="1"/>
            <a:r>
              <a:rPr lang="en-US" sz="2400" dirty="0">
                <a:latin typeface="+mj-lt"/>
              </a:rPr>
              <a:t>Use a level tone of voice</a:t>
            </a:r>
          </a:p>
          <a:p>
            <a:pPr lvl="1"/>
            <a:r>
              <a:rPr lang="en-US" sz="2400" dirty="0">
                <a:latin typeface="+mj-lt"/>
              </a:rPr>
              <a:t>Avoid using highly charged words</a:t>
            </a:r>
          </a:p>
          <a:p>
            <a:r>
              <a:rPr lang="en-US" sz="2800" dirty="0">
                <a:latin typeface="+mj-lt"/>
              </a:rPr>
              <a:t>Use an active voice to make points clear (e.g. – The system is responsible for …)</a:t>
            </a:r>
          </a:p>
          <a:p>
            <a:endParaRPr lang="en-US" sz="1800" kern="1400" dirty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0" marR="0" indent="0" algn="l"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799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5" y="2233224"/>
            <a:ext cx="9371949" cy="969449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Thank You.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2/23/23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Crisis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267882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Water Emergencies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2/23/23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Crisis Communications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B4C1DBCB-1100-4F01-9B1F-309C8626F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Watermain breaks</a:t>
            </a:r>
          </a:p>
          <a:p>
            <a:r>
              <a:rPr lang="en-US" sz="2800" dirty="0"/>
              <a:t>Power outages, weather related or accidental</a:t>
            </a:r>
          </a:p>
          <a:p>
            <a:r>
              <a:rPr lang="en-US" sz="2800" dirty="0"/>
              <a:t>Failure of water storage tanks or other equipment</a:t>
            </a:r>
          </a:p>
          <a:p>
            <a:r>
              <a:rPr lang="en-US" sz="2800" dirty="0"/>
              <a:t>Treatment plant breakdowns</a:t>
            </a:r>
          </a:p>
          <a:p>
            <a:r>
              <a:rPr lang="en-US" sz="2800" dirty="0"/>
              <a:t>Supply chain/chemical shortages</a:t>
            </a:r>
          </a:p>
          <a:p>
            <a:r>
              <a:rPr lang="en-US" sz="2800" dirty="0"/>
              <a:t>Detection of water contaminants</a:t>
            </a:r>
          </a:p>
          <a:p>
            <a:r>
              <a:rPr lang="en-US" sz="2800" dirty="0"/>
              <a:t>Security Breaches</a:t>
            </a:r>
          </a:p>
          <a:p>
            <a:r>
              <a:rPr lang="en-US" sz="2800" dirty="0"/>
              <a:t>Weather Related Natural Disasters</a:t>
            </a:r>
          </a:p>
        </p:txBody>
      </p:sp>
    </p:spTree>
    <p:extLst>
      <p:ext uri="{BB962C8B-B14F-4D97-AF65-F5344CB8AC3E}">
        <p14:creationId xmlns:p14="http://schemas.microsoft.com/office/powerpoint/2010/main" val="26326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City of Jacksonville</a:t>
            </a:r>
          </a:p>
        </p:txBody>
      </p:sp>
      <p:pic>
        <p:nvPicPr>
          <p:cNvPr id="11" name="Content Placeholder 10" descr="Water Treatment Plant Flooded 2011">
            <a:extLst>
              <a:ext uri="{FF2B5EF4-FFF2-40B4-BE49-F238E27FC236}">
                <a16:creationId xmlns:a16="http://schemas.microsoft.com/office/drawing/2014/main" xmlns="" id="{417A50ED-EB4D-44CC-8567-5A262DC22D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29" y="1849355"/>
            <a:ext cx="4785691" cy="315578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2/23/23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Crisis Communications</a:t>
            </a:r>
          </a:p>
        </p:txBody>
      </p:sp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xmlns="" id="{9E06DC8E-7595-4F75-B5F0-B5F7C8BF3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730876"/>
            <a:ext cx="4685975" cy="350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Alexander County Flooding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2/23/23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Crisis Communications</a:t>
            </a:r>
          </a:p>
        </p:txBody>
      </p:sp>
      <p:pic>
        <p:nvPicPr>
          <p:cNvPr id="18" name="Content Placeholder 17" descr="Photo Courtesy of the Illinois Department of Natural Resources">
            <a:extLst>
              <a:ext uri="{FF2B5EF4-FFF2-40B4-BE49-F238E27FC236}">
                <a16:creationId xmlns:a16="http://schemas.microsoft.com/office/drawing/2014/main" xmlns="" id="{9CEF5EFD-A67E-408C-ACCD-31C5F3A074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320" y="1881594"/>
            <a:ext cx="5375359" cy="3577057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7E5C9BE-C78B-4F81-B8F0-869EED315CE4}"/>
              </a:ext>
            </a:extLst>
          </p:cNvPr>
          <p:cNvSpPr txBox="1"/>
          <p:nvPr/>
        </p:nvSpPr>
        <p:spPr>
          <a:xfrm>
            <a:off x="3408320" y="5458651"/>
            <a:ext cx="497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Photo Courtesy of Illinois Department of Natural Resources</a:t>
            </a:r>
          </a:p>
        </p:txBody>
      </p:sp>
    </p:spTree>
    <p:extLst>
      <p:ext uri="{BB962C8B-B14F-4D97-AF65-F5344CB8AC3E}">
        <p14:creationId xmlns:p14="http://schemas.microsoft.com/office/powerpoint/2010/main" val="134784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Thebes Flooding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2/23/23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Crisis Communications</a:t>
            </a:r>
          </a:p>
        </p:txBody>
      </p:sp>
      <p:pic>
        <p:nvPicPr>
          <p:cNvPr id="18" name="Content Placeholder 17" descr="Photo Courtesy of the Illinois Department of Natural Resources">
            <a:extLst>
              <a:ext uri="{FF2B5EF4-FFF2-40B4-BE49-F238E27FC236}">
                <a16:creationId xmlns:a16="http://schemas.microsoft.com/office/drawing/2014/main" xmlns="" id="{9CEF5EFD-A67E-408C-ACCD-31C5F3A074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320" y="1881594"/>
            <a:ext cx="5375359" cy="3577057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7E5C9BE-C78B-4F81-B8F0-869EED315CE4}"/>
              </a:ext>
            </a:extLst>
          </p:cNvPr>
          <p:cNvSpPr txBox="1"/>
          <p:nvPr/>
        </p:nvSpPr>
        <p:spPr>
          <a:xfrm>
            <a:off x="3408320" y="5458651"/>
            <a:ext cx="497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Photo Courtesy of Illinois Department of Natural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AC5DEDF-F660-4187-BC00-8DB952A7A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20" y="1792917"/>
            <a:ext cx="6994358" cy="394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7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654355"/>
          </a:xfrm>
        </p:spPr>
        <p:txBody>
          <a:bodyPr/>
          <a:lstStyle/>
          <a:p>
            <a:pPr algn="ctr"/>
            <a:r>
              <a:rPr lang="en-US" u="sng" dirty="0"/>
              <a:t>www.epa.gov/waterutilityresponse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2/23/23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Crisis Communications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42E6CB1-D04F-4502-990A-BFC1CC7B1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98" t="11696" r="27105" b="6901"/>
          <a:stretch/>
        </p:blipFill>
        <p:spPr>
          <a:xfrm>
            <a:off x="3176207" y="1161046"/>
            <a:ext cx="5839586" cy="558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Argonne National Laboratory:  </a:t>
            </a:r>
            <a:br>
              <a:rPr lang="en-US" dirty="0"/>
            </a:br>
            <a:r>
              <a:rPr lang="en-US" dirty="0"/>
              <a:t>Risk Communication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2/23/23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Crisis Communications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2AB03C0B-BF8A-41DD-B8C8-9DC8AF065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7" y="1459653"/>
            <a:ext cx="9371948" cy="4727030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/>
              <a:t>U.S. Army, FEMA, Chemical Stockpile Emergency Preparedness Program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endParaRPr lang="en-US" i="1" dirty="0"/>
          </a:p>
          <a:p>
            <a:r>
              <a:rPr lang="en-US" sz="3600" dirty="0"/>
              <a:t>Who is your audience?</a:t>
            </a:r>
          </a:p>
          <a:p>
            <a:r>
              <a:rPr lang="en-US" sz="3600" dirty="0"/>
              <a:t>What information do you need to get to them?</a:t>
            </a:r>
          </a:p>
          <a:p>
            <a:pPr lvl="1"/>
            <a:r>
              <a:rPr lang="en-US" sz="3600" dirty="0"/>
              <a:t>Message Triangle</a:t>
            </a:r>
          </a:p>
          <a:p>
            <a:r>
              <a:rPr lang="en-US" sz="3600" dirty="0"/>
              <a:t>What information should NOT be provided?</a:t>
            </a:r>
          </a:p>
        </p:txBody>
      </p:sp>
    </p:spTree>
    <p:extLst>
      <p:ext uri="{BB962C8B-B14F-4D97-AF65-F5344CB8AC3E}">
        <p14:creationId xmlns:p14="http://schemas.microsoft.com/office/powerpoint/2010/main" val="103147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2/23/23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Crisis Communications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xmlns="" id="{37BB378B-F623-4752-A5FE-F1F4AB943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51" t="1681" r="18184" b="19198"/>
          <a:stretch/>
        </p:blipFill>
        <p:spPr>
          <a:xfrm>
            <a:off x="3985846" y="679937"/>
            <a:ext cx="3446585" cy="5520377"/>
          </a:xfrm>
        </p:spPr>
      </p:pic>
    </p:spTree>
    <p:extLst>
      <p:ext uri="{BB962C8B-B14F-4D97-AF65-F5344CB8AC3E}">
        <p14:creationId xmlns:p14="http://schemas.microsoft.com/office/powerpoint/2010/main" val="90353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143</TotalTime>
  <Words>744</Words>
  <Application>Microsoft Office PowerPoint</Application>
  <PresentationFormat>Widescreen</PresentationFormat>
  <Paragraphs>237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Corbel</vt:lpstr>
      <vt:lpstr>Roboto</vt:lpstr>
      <vt:lpstr>Times New Roman</vt:lpstr>
      <vt:lpstr>Ecology 16x9</vt:lpstr>
      <vt:lpstr>Crisis Communications: Responding to the Media &amp; the Public in Emergency Situations</vt:lpstr>
      <vt:lpstr>Crisis Communications: Responding to the Media &amp; the Public in Emergency Situations</vt:lpstr>
      <vt:lpstr>Types of Water Emergencies</vt:lpstr>
      <vt:lpstr>City of Jacksonville</vt:lpstr>
      <vt:lpstr>Alexander County Flooding</vt:lpstr>
      <vt:lpstr>Thebes Flooding</vt:lpstr>
      <vt:lpstr>www.epa.gov/waterutilityresponse </vt:lpstr>
      <vt:lpstr>Argonne National Laboratory:   Risk Communication Program</vt:lpstr>
      <vt:lpstr>PowerPoint Presentation</vt:lpstr>
      <vt:lpstr>Argonne National Laboratory:   Risk Communication Program</vt:lpstr>
      <vt:lpstr>Argonne National Laboratory:   Risk Communication Program</vt:lpstr>
      <vt:lpstr>Argonne National Laboratory:   Risk Communication Program</vt:lpstr>
      <vt:lpstr>FEMA National Incident Management System (NIMS) Training</vt:lpstr>
      <vt:lpstr>FEMA National Incident Management System (NIMS) Training</vt:lpstr>
      <vt:lpstr>Center for Risk Communication Dr. Vincent Covello</vt:lpstr>
      <vt:lpstr>PowerPoint Presentation</vt:lpstr>
      <vt:lpstr>Center for Risk Communication Message Mapping</vt:lpstr>
      <vt:lpstr>Center for Risk Communication  Dr. Vincent Covello  “Message Mapping Template or Example”</vt:lpstr>
      <vt:lpstr>www.epa.gov/waterutilityresponse </vt:lpstr>
      <vt:lpstr>PowerPoint Presentation</vt:lpstr>
      <vt:lpstr>Illinois EPA Field Offices</vt:lpstr>
      <vt:lpstr>Illinois EPA Public Water Supply Offices</vt:lpstr>
      <vt:lpstr>Illinois EPA Public Water Supply Office Contacts</vt:lpstr>
      <vt:lpstr>Illinois EPA Communications Contact</vt:lpstr>
      <vt:lpstr>Illinois EPA Tips for Speaking with the Public, Media, and other Officials</vt:lpstr>
      <vt:lpstr>Illinois EPA Tips for Speaking Continued</vt:lpstr>
      <vt:lpstr>Thank You.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Crisis Communications: Responding to the Media &amp; the Public in Emergency Situations</dc:title>
  <dc:creator>Biggs, Kim</dc:creator>
  <cp:lastModifiedBy>Heather McLeod</cp:lastModifiedBy>
  <cp:revision>2</cp:revision>
  <dcterms:created xsi:type="dcterms:W3CDTF">2023-02-23T00:50:25Z</dcterms:created>
  <dcterms:modified xsi:type="dcterms:W3CDTF">2023-03-06T19:48:08Z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